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46"/>
    <p:sldId id="257" r:id="rId47"/>
    <p:sldId id="258" r:id="rId48"/>
    <p:sldId id="259" r:id="rId49"/>
    <p:sldId id="260" r:id="rId50"/>
    <p:sldId id="261" r:id="rId51"/>
    <p:sldId id="262" r:id="rId52"/>
    <p:sldId id="263" r:id="rId53"/>
    <p:sldId id="264" r:id="rId54"/>
    <p:sldId id="265" r:id="rId55"/>
    <p:sldId id="266" r:id="rId56"/>
    <p:sldId id="267" r:id="rId57"/>
    <p:sldId id="268" r:id="rId58"/>
    <p:sldId id="269" r:id="rId59"/>
    <p:sldId id="270" r:id="rId60"/>
    <p:sldId id="271" r:id="rId61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Playfair Display 1" charset="1" panose="00000500000000000000"/>
      <p:regular r:id="rId10"/>
    </p:embeddedFont>
    <p:embeddedFont>
      <p:font typeface="Playfair Display 1 Bold" charset="1" panose="00000800000000000000"/>
      <p:regular r:id="rId11"/>
    </p:embeddedFont>
    <p:embeddedFont>
      <p:font typeface="Playfair Display 1 Italics" charset="1" panose="00000500000000000000"/>
      <p:regular r:id="rId12"/>
    </p:embeddedFont>
    <p:embeddedFont>
      <p:font typeface="Playfair Display 1 Bold Italics" charset="1" panose="00000800000000000000"/>
      <p:regular r:id="rId13"/>
    </p:embeddedFont>
    <p:embeddedFont>
      <p:font typeface="Playfair Display 1 Heavy" charset="1" panose="00000A00000000000000"/>
      <p:regular r:id="rId14"/>
    </p:embeddedFont>
    <p:embeddedFont>
      <p:font typeface="Playfair Display 1 Heavy Italics" charset="1" panose="00000A00000000000000"/>
      <p:regular r:id="rId15"/>
    </p:embeddedFont>
    <p:embeddedFont>
      <p:font typeface="Playfair Display 2" charset="1" panose="00000000000000000000"/>
      <p:regular r:id="rId16"/>
    </p:embeddedFont>
    <p:embeddedFont>
      <p:font typeface="Playfair Display 2 Bold" charset="1" panose="00000000000000000000"/>
      <p:regular r:id="rId17"/>
    </p:embeddedFont>
    <p:embeddedFont>
      <p:font typeface="Playfair Display 2 Italics" charset="1" panose="00000000000000000000"/>
      <p:regular r:id="rId18"/>
    </p:embeddedFont>
    <p:embeddedFont>
      <p:font typeface="Playfair Display 2 Bold Italics" charset="1" panose="00000000000000000000"/>
      <p:regular r:id="rId19"/>
    </p:embeddedFont>
    <p:embeddedFont>
      <p:font typeface="Playfair Display 2 Medium" charset="1" panose="00000000000000000000"/>
      <p:regular r:id="rId20"/>
    </p:embeddedFont>
    <p:embeddedFont>
      <p:font typeface="Playfair Display 2 Medium Italics" charset="1" panose="00000000000000000000"/>
      <p:regular r:id="rId21"/>
    </p:embeddedFont>
    <p:embeddedFont>
      <p:font typeface="Playfair Display 2 Semi-Bold" charset="1" panose="00000000000000000000"/>
      <p:regular r:id="rId22"/>
    </p:embeddedFont>
    <p:embeddedFont>
      <p:font typeface="Playfair Display 2 Semi-Bold Italics" charset="1" panose="00000000000000000000"/>
      <p:regular r:id="rId23"/>
    </p:embeddedFont>
    <p:embeddedFont>
      <p:font typeface="Playfair Display 2 Ultra-Bold" charset="1" panose="00000000000000000000"/>
      <p:regular r:id="rId24"/>
    </p:embeddedFont>
    <p:embeddedFont>
      <p:font typeface="Playfair Display 2 Ultra-Bold Italics" charset="1" panose="00000000000000000000"/>
      <p:regular r:id="rId25"/>
    </p:embeddedFont>
    <p:embeddedFont>
      <p:font typeface="Playfair Display 2 Heavy" charset="1" panose="00000000000000000000"/>
      <p:regular r:id="rId26"/>
    </p:embeddedFont>
    <p:embeddedFont>
      <p:font typeface="Playfair Display 2 Heavy Italics" charset="1" panose="00000000000000000000"/>
      <p:regular r:id="rId27"/>
    </p:embeddedFont>
    <p:embeddedFont>
      <p:font typeface="Public Sans" charset="1" panose="00000000000000000000"/>
      <p:regular r:id="rId28"/>
    </p:embeddedFont>
    <p:embeddedFont>
      <p:font typeface="Public Sans Bold" charset="1" panose="00000000000000000000"/>
      <p:regular r:id="rId29"/>
    </p:embeddedFont>
    <p:embeddedFont>
      <p:font typeface="Public Sans Italics" charset="1" panose="00000000000000000000"/>
      <p:regular r:id="rId30"/>
    </p:embeddedFont>
    <p:embeddedFont>
      <p:font typeface="Public Sans Bold Italics" charset="1" panose="00000000000000000000"/>
      <p:regular r:id="rId31"/>
    </p:embeddedFont>
    <p:embeddedFont>
      <p:font typeface="Public Sans Thin" charset="1" panose="00000000000000000000"/>
      <p:regular r:id="rId32"/>
    </p:embeddedFont>
    <p:embeddedFont>
      <p:font typeface="Public Sans Thin Italics" charset="1" panose="00000000000000000000"/>
      <p:regular r:id="rId33"/>
    </p:embeddedFont>
    <p:embeddedFont>
      <p:font typeface="Public Sans Medium" charset="1" panose="00000000000000000000"/>
      <p:regular r:id="rId34"/>
    </p:embeddedFont>
    <p:embeddedFont>
      <p:font typeface="Public Sans Medium Italics" charset="1" panose="00000000000000000000"/>
      <p:regular r:id="rId35"/>
    </p:embeddedFont>
    <p:embeddedFont>
      <p:font typeface="Public Sans Heavy" charset="1" panose="00000000000000000000"/>
      <p:regular r:id="rId36"/>
    </p:embeddedFont>
    <p:embeddedFont>
      <p:font typeface="Public Sans Heavy Italics" charset="1" panose="00000000000000000000"/>
      <p:regular r:id="rId37"/>
    </p:embeddedFont>
    <p:embeddedFont>
      <p:font typeface="Open Sans" charset="1" panose="020B0606030504020204"/>
      <p:regular r:id="rId38"/>
    </p:embeddedFont>
    <p:embeddedFont>
      <p:font typeface="Open Sans Bold" charset="1" panose="020B0806030504020204"/>
      <p:regular r:id="rId39"/>
    </p:embeddedFont>
    <p:embeddedFont>
      <p:font typeface="Open Sans Italics" charset="1" panose="020B0606030504020204"/>
      <p:regular r:id="rId40"/>
    </p:embeddedFont>
    <p:embeddedFont>
      <p:font typeface="Open Sans Bold Italics" charset="1" panose="020B0806030504020204"/>
      <p:regular r:id="rId41"/>
    </p:embeddedFont>
    <p:embeddedFont>
      <p:font typeface="Open Sans Light" charset="1" panose="020B0306030504020204"/>
      <p:regular r:id="rId42"/>
    </p:embeddedFont>
    <p:embeddedFont>
      <p:font typeface="Open Sans Light Italics" charset="1" panose="020B0306030504020204"/>
      <p:regular r:id="rId43"/>
    </p:embeddedFont>
    <p:embeddedFont>
      <p:font typeface="Open Sans Ultra-Bold" charset="1" panose="00000000000000000000"/>
      <p:regular r:id="rId44"/>
    </p:embeddedFont>
    <p:embeddedFont>
      <p:font typeface="Open Sans Ultra-Bold Italics" charset="1" panose="00000000000000000000"/>
      <p:regular r:id="rId4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fonts/font36.fntdata" Type="http://schemas.openxmlformats.org/officeDocument/2006/relationships/font"/><Relationship Id="rId37" Target="fonts/font37.fntdata" Type="http://schemas.openxmlformats.org/officeDocument/2006/relationships/font"/><Relationship Id="rId38" Target="fonts/font38.fntdata" Type="http://schemas.openxmlformats.org/officeDocument/2006/relationships/font"/><Relationship Id="rId39" Target="fonts/font39.fntdata" Type="http://schemas.openxmlformats.org/officeDocument/2006/relationships/font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43" Target="fonts/font43.fntdata" Type="http://schemas.openxmlformats.org/officeDocument/2006/relationships/font"/><Relationship Id="rId44" Target="fonts/font44.fntdata" Type="http://schemas.openxmlformats.org/officeDocument/2006/relationships/font"/><Relationship Id="rId45" Target="fonts/font45.fntdata" Type="http://schemas.openxmlformats.org/officeDocument/2006/relationships/font"/><Relationship Id="rId46" Target="slides/slide1.xml" Type="http://schemas.openxmlformats.org/officeDocument/2006/relationships/slide"/><Relationship Id="rId47" Target="slides/slide2.xml" Type="http://schemas.openxmlformats.org/officeDocument/2006/relationships/slide"/><Relationship Id="rId48" Target="slides/slide3.xml" Type="http://schemas.openxmlformats.org/officeDocument/2006/relationships/slide"/><Relationship Id="rId49" Target="slides/slide4.xml" Type="http://schemas.openxmlformats.org/officeDocument/2006/relationships/slide"/><Relationship Id="rId5" Target="tableStyles.xml" Type="http://schemas.openxmlformats.org/officeDocument/2006/relationships/tableStyles"/><Relationship Id="rId50" Target="slides/slide5.xml" Type="http://schemas.openxmlformats.org/officeDocument/2006/relationships/slide"/><Relationship Id="rId51" Target="slides/slide6.xml" Type="http://schemas.openxmlformats.org/officeDocument/2006/relationships/slide"/><Relationship Id="rId52" Target="slides/slide7.xml" Type="http://schemas.openxmlformats.org/officeDocument/2006/relationships/slide"/><Relationship Id="rId53" Target="slides/slide8.xml" Type="http://schemas.openxmlformats.org/officeDocument/2006/relationships/slide"/><Relationship Id="rId54" Target="slides/slide9.xml" Type="http://schemas.openxmlformats.org/officeDocument/2006/relationships/slide"/><Relationship Id="rId55" Target="slides/slide10.xml" Type="http://schemas.openxmlformats.org/officeDocument/2006/relationships/slide"/><Relationship Id="rId56" Target="slides/slide11.xml" Type="http://schemas.openxmlformats.org/officeDocument/2006/relationships/slide"/><Relationship Id="rId57" Target="slides/slide12.xml" Type="http://schemas.openxmlformats.org/officeDocument/2006/relationships/slide"/><Relationship Id="rId58" Target="slides/slide13.xml" Type="http://schemas.openxmlformats.org/officeDocument/2006/relationships/slide"/><Relationship Id="rId59" Target="slides/slide14.xml" Type="http://schemas.openxmlformats.org/officeDocument/2006/relationships/slide"/><Relationship Id="rId6" Target="fonts/font6.fntdata" Type="http://schemas.openxmlformats.org/officeDocument/2006/relationships/font"/><Relationship Id="rId60" Target="slides/slide15.xml" Type="http://schemas.openxmlformats.org/officeDocument/2006/relationships/slide"/><Relationship Id="rId61" Target="slides/slide16.xml" Type="http://schemas.openxmlformats.org/officeDocument/2006/relationships/slide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VAGDGLCu5uk.mp4>
</file>

<file path=ppt/media/VAGDGSglbxk.mp4>
</file>

<file path=ppt/media/VAGDGTzZLFs.mp4>
</file>

<file path=ppt/media/VAGDGWCVSMI.mp4>
</file>

<file path=ppt/media/VAGDGYHMdFA.mp4>
</file>

<file path=ppt/media/VAGDGfys0yQ.mp4>
</file>

<file path=ppt/media/image1.png>
</file>

<file path=ppt/media/image10.jpeg>
</file>

<file path=ppt/media/image11.jpeg>
</file>

<file path=ppt/media/image12.jpeg>
</file>

<file path=ppt/media/image13.png>
</file>

<file path=ppt/media/image14.svg>
</file>

<file path=ppt/media/image2.jpe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VAGDGfys0yQ.mp4" Type="http://schemas.openxmlformats.org/officeDocument/2006/relationships/video"/><Relationship Id="rId11" Target="../media/VAGDGfys0yQ.mp4" Type="http://schemas.microsoft.com/office/2007/relationships/media"/><Relationship Id="rId2" Target="../media/image7.jpeg" Type="http://schemas.openxmlformats.org/officeDocument/2006/relationships/image"/><Relationship Id="rId3" Target="../media/VAGDGWCVSMI.mp4" Type="http://schemas.openxmlformats.org/officeDocument/2006/relationships/video"/><Relationship Id="rId4" Target="../media/VAGDGWCVSMI.mp4" Type="http://schemas.microsoft.com/office/2007/relationships/media"/><Relationship Id="rId5" Target="../media/image8.jpeg" Type="http://schemas.openxmlformats.org/officeDocument/2006/relationships/image"/><Relationship Id="rId6" Target="../media/VAGDGYHMdFA.mp4" Type="http://schemas.openxmlformats.org/officeDocument/2006/relationships/video"/><Relationship Id="rId7" Target="../media/VAGDGYHMdFA.mp4" Type="http://schemas.microsoft.com/office/2007/relationships/media"/><Relationship Id="rId8" Target="../media/image9.png" Type="http://schemas.openxmlformats.org/officeDocument/2006/relationships/image"/><Relationship Id="rId9" Target="../media/image10.jpe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jpeg" Type="http://schemas.openxmlformats.org/officeDocument/2006/relationships/image"/><Relationship Id="rId3" Target="../media/VAGDGSglbxk.mp4" Type="http://schemas.openxmlformats.org/officeDocument/2006/relationships/video"/><Relationship Id="rId4" Target="../media/VAGDGSglbxk.mp4" Type="http://schemas.microsoft.com/office/2007/relationships/media"/><Relationship Id="rId5" Target="../media/image8.jpeg" Type="http://schemas.openxmlformats.org/officeDocument/2006/relationships/image"/><Relationship Id="rId6" Target="../media/VAGDGYHMdFA.mp4" Type="http://schemas.openxmlformats.org/officeDocument/2006/relationships/video"/><Relationship Id="rId7" Target="../media/VAGDGYHMdFA.mp4" Type="http://schemas.microsoft.com/office/2007/relationships/media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2.jpe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4.sv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https://www.nass.usda.gov/Statistics_by_State/Iowa/Publications/Other_Surveys/2024/IA-Farms-02-24.pdf" TargetMode="External" Type="http://schemas.openxmlformats.org/officeDocument/2006/relationships/hyperlink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VAGDGLCu5uk.mp4" Type="http://schemas.openxmlformats.org/officeDocument/2006/relationships/video"/><Relationship Id="rId4" Target="../media/VAGDGLCu5uk.mp4" Type="http://schemas.microsoft.com/office/2007/relationships/media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jpeg" Type="http://schemas.openxmlformats.org/officeDocument/2006/relationships/image"/><Relationship Id="rId3" Target="../media/VAGDGTzZLFs.mp4" Type="http://schemas.openxmlformats.org/officeDocument/2006/relationships/video"/><Relationship Id="rId4" Target="../media/VAGDGTzZLFs.mp4" Type="http://schemas.microsoft.com/office/2007/relationships/media"/><Relationship Id="rId5" Target="../media/image5.png" Type="http://schemas.openxmlformats.org/officeDocument/2006/relationships/image"/><Relationship Id="rId6" Target="../media/image6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1028706" y="4514765"/>
            <a:ext cx="16230594" cy="38509"/>
          </a:xfrm>
          <a:prstGeom prst="line">
            <a:avLst/>
          </a:prstGeom>
          <a:ln cap="flat" w="9525">
            <a:solidFill>
              <a:srgbClr val="2B2C3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5533692" y="1598045"/>
            <a:ext cx="4808815" cy="3086100"/>
            <a:chOff x="0" y="0"/>
            <a:chExt cx="1266519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1266519" cy="812800"/>
            </a:xfrm>
            <a:custGeom>
              <a:avLst/>
              <a:gdLst/>
              <a:ahLst/>
              <a:cxnLst/>
              <a:rect r="r" b="b" t="t" l="l"/>
              <a:pathLst>
                <a:path h="812800" w="1266519">
                  <a:moveTo>
                    <a:pt x="0" y="0"/>
                  </a:moveTo>
                  <a:lnTo>
                    <a:pt x="1266519" y="0"/>
                  </a:lnTo>
                  <a:lnTo>
                    <a:pt x="1266519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sq">
              <a:solidFill>
                <a:srgbClr val="000000"/>
              </a:solidFill>
              <a:prstDash val="solid"/>
              <a:miter/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0" y="-28575"/>
              <a:ext cx="1266519" cy="8413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889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1006882" y="4728792"/>
            <a:ext cx="16230600" cy="6510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00"/>
              </a:lnSpc>
              <a:spcBef>
                <a:spcPct val="0"/>
              </a:spcBef>
            </a:pPr>
            <a:r>
              <a:rPr lang="en-US" sz="3714" spc="843">
                <a:solidFill>
                  <a:srgbClr val="2B2C30"/>
                </a:solidFill>
                <a:latin typeface="Public Sans Bold"/>
              </a:rPr>
              <a:t>LIVESTOCK MONITORING WITH AI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50974" y="2332416"/>
            <a:ext cx="16408332" cy="208408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5250"/>
              </a:lnSpc>
            </a:pPr>
            <a:r>
              <a:rPr lang="en-US" sz="16758" spc="83">
                <a:solidFill>
                  <a:srgbClr val="2B2C30"/>
                </a:solidFill>
                <a:latin typeface="Playfair Display 1"/>
              </a:rPr>
              <a:t>Shepherd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16407" y="8917305"/>
            <a:ext cx="7862435" cy="4267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50"/>
              </a:lnSpc>
            </a:pPr>
            <a:r>
              <a:rPr lang="en-US" sz="2300">
                <a:solidFill>
                  <a:srgbClr val="2B2C30"/>
                </a:solidFill>
                <a:latin typeface="Public Sans"/>
              </a:rPr>
              <a:t>Team Norse: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2483535" y="4563380"/>
            <a:ext cx="13132758" cy="9861"/>
          </a:xfrm>
          <a:prstGeom prst="line">
            <a:avLst/>
          </a:prstGeom>
          <a:ln cap="rnd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2313733" y="4403439"/>
            <a:ext cx="339604" cy="339604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6486791" y="4393451"/>
            <a:ext cx="339604" cy="339604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11103646" y="4393451"/>
            <a:ext cx="339604" cy="339604"/>
            <a:chOff x="0" y="0"/>
            <a:chExt cx="6350000" cy="6350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5616294" y="4393451"/>
            <a:ext cx="339604" cy="339604"/>
            <a:chOff x="0" y="0"/>
            <a:chExt cx="6350000" cy="6350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pic>
        <p:nvPicPr>
          <p:cNvPr name="Picture 11" id="11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35339" t="0" r="0" b="0"/>
          <a:stretch>
            <a:fillRect/>
          </a:stretch>
        </p:blipFill>
        <p:spPr>
          <a:xfrm flipH="false" flipV="false" rot="0">
            <a:off x="9403783" y="6129920"/>
            <a:ext cx="3915622" cy="2451631"/>
          </a:xfrm>
          <a:prstGeom prst="rect">
            <a:avLst/>
          </a:prstGeom>
        </p:spPr>
      </p:pic>
      <p:pic>
        <p:nvPicPr>
          <p:cNvPr name="Picture 12" id="12">
            <a:hlinkClick action="ppaction://media"/>
          </p:cNvPr>
          <p:cNvPicPr>
            <a:picLocks noChangeAspect="true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5"/>
          <a:srcRect l="34964" t="0" r="370" b="0"/>
          <a:stretch>
            <a:fillRect/>
          </a:stretch>
        </p:blipFill>
        <p:spPr>
          <a:xfrm flipH="false" flipV="false" rot="0">
            <a:off x="13997942" y="6129920"/>
            <a:ext cx="3915912" cy="2451631"/>
          </a:xfrm>
          <a:prstGeom prst="rect">
            <a:avLst/>
          </a:prstGeom>
        </p:spPr>
      </p:pic>
      <p:sp>
        <p:nvSpPr>
          <p:cNvPr name="Freeform 13" id="13"/>
          <p:cNvSpPr/>
          <p:nvPr/>
        </p:nvSpPr>
        <p:spPr>
          <a:xfrm flipH="false" flipV="false" rot="0">
            <a:off x="5102330" y="6129920"/>
            <a:ext cx="3448130" cy="2451631"/>
          </a:xfrm>
          <a:custGeom>
            <a:avLst/>
            <a:gdLst/>
            <a:ahLst/>
            <a:cxnLst/>
            <a:rect r="r" b="b" t="t" l="l"/>
            <a:pathLst>
              <a:path h="2451631" w="3448130">
                <a:moveTo>
                  <a:pt x="0" y="0"/>
                </a:moveTo>
                <a:lnTo>
                  <a:pt x="3448130" y="0"/>
                </a:lnTo>
                <a:lnTo>
                  <a:pt x="3448130" y="2451631"/>
                </a:lnTo>
                <a:lnTo>
                  <a:pt x="0" y="245163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-6586" r="0" b="-34060"/>
            </a:stretch>
          </a:blipFill>
        </p:spPr>
      </p:sp>
      <p:pic>
        <p:nvPicPr>
          <p:cNvPr name="Picture 14" id="14">
            <a:hlinkClick action="ppaction://media"/>
          </p:cNvPr>
          <p:cNvPicPr>
            <a:picLocks noChangeAspect="true"/>
          </p:cNvPicPr>
          <p:nvPr>
            <a:videoFile r:link="rId10"/>
            <p:extLst>
              <p:ext uri="{DAA4B4D4-6D71-4841-9C94-3DE7FCFB9230}">
                <p14:media xmlns:p14="http://schemas.microsoft.com/office/powerpoint/2010/main" r:embed="rId11"/>
              </p:ext>
            </p:extLst>
          </p:nvPr>
        </p:nvPicPr>
        <p:blipFill>
          <a:blip r:embed="rId9"/>
          <a:srcRect l="37954" t="2736" r="627" b="0"/>
          <a:stretch>
            <a:fillRect/>
          </a:stretch>
        </p:blipFill>
        <p:spPr>
          <a:xfrm flipH="false" flipV="false" rot="0">
            <a:off x="374147" y="6112178"/>
            <a:ext cx="3879174" cy="2487115"/>
          </a:xfrm>
          <a:prstGeom prst="rect">
            <a:avLst/>
          </a:prstGeom>
        </p:spPr>
      </p:pic>
      <p:sp>
        <p:nvSpPr>
          <p:cNvPr name="TextBox 15" id="15"/>
          <p:cNvSpPr txBox="true"/>
          <p:nvPr/>
        </p:nvSpPr>
        <p:spPr>
          <a:xfrm rot="0">
            <a:off x="728493" y="378734"/>
            <a:ext cx="16230600" cy="1076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8400"/>
              </a:lnSpc>
              <a:spcBef>
                <a:spcPct val="0"/>
              </a:spcBef>
            </a:pPr>
            <a:r>
              <a:rPr lang="en-US" sz="7000">
                <a:solidFill>
                  <a:srgbClr val="000000"/>
                </a:solidFill>
                <a:latin typeface="Open Sans Bold"/>
              </a:rPr>
              <a:t>Machine Learning Pipeline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728493" y="1610328"/>
            <a:ext cx="16230600" cy="800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6360"/>
              </a:lnSpc>
              <a:spcBef>
                <a:spcPct val="0"/>
              </a:spcBef>
            </a:pPr>
            <a:r>
              <a:rPr lang="en-US" sz="5300">
                <a:solidFill>
                  <a:srgbClr val="000000"/>
                </a:solidFill>
                <a:latin typeface="Open Sans"/>
              </a:rPr>
              <a:t>Tracking Sheep and Calculating Distances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08523" y="5194151"/>
            <a:ext cx="3528612" cy="4707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817"/>
              </a:lnSpc>
              <a:spcBef>
                <a:spcPct val="0"/>
              </a:spcBef>
            </a:pPr>
            <a:r>
              <a:rPr lang="en-US" sz="2936">
                <a:solidFill>
                  <a:srgbClr val="000000"/>
                </a:solidFill>
                <a:latin typeface="Open Sans Bold"/>
              </a:rPr>
              <a:t>Input video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5206767" y="5194151"/>
            <a:ext cx="3528612" cy="4707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817"/>
              </a:lnSpc>
              <a:spcBef>
                <a:spcPct val="0"/>
              </a:spcBef>
            </a:pPr>
            <a:r>
              <a:rPr lang="en-US" sz="2936">
                <a:solidFill>
                  <a:srgbClr val="000000"/>
                </a:solidFill>
                <a:latin typeface="Open Sans Bold"/>
              </a:rPr>
              <a:t>Object Detection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3318285" y="3465389"/>
            <a:ext cx="2418883" cy="8158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76"/>
              </a:lnSpc>
              <a:spcBef>
                <a:spcPct val="0"/>
              </a:spcBef>
            </a:pPr>
            <a:r>
              <a:rPr lang="en-US" sz="2411">
                <a:solidFill>
                  <a:srgbClr val="000000"/>
                </a:solidFill>
                <a:latin typeface="Open Sans"/>
              </a:rPr>
              <a:t>Our fine-tuned YOLOv8 model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9718593" y="5194151"/>
            <a:ext cx="3109708" cy="4707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817"/>
              </a:lnSpc>
              <a:spcBef>
                <a:spcPct val="0"/>
              </a:spcBef>
            </a:pPr>
            <a:r>
              <a:rPr lang="en-US" sz="2936">
                <a:solidFill>
                  <a:srgbClr val="000000"/>
                </a:solidFill>
                <a:latin typeface="Open Sans Bold"/>
              </a:rPr>
              <a:t>Tracked Objects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7421817" y="3484034"/>
            <a:ext cx="2945521" cy="8158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76"/>
              </a:lnSpc>
              <a:spcBef>
                <a:spcPct val="0"/>
              </a:spcBef>
            </a:pPr>
            <a:r>
              <a:rPr lang="en-US" sz="2411">
                <a:solidFill>
                  <a:srgbClr val="000000"/>
                </a:solidFill>
                <a:latin typeface="Open Sans"/>
              </a:rPr>
              <a:t>Our Custom Object tracking algorithm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4901905" y="5194151"/>
            <a:ext cx="1837683" cy="4707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817"/>
              </a:lnSpc>
              <a:spcBef>
                <a:spcPct val="0"/>
              </a:spcBef>
            </a:pPr>
            <a:r>
              <a:rPr lang="en-US" sz="2936">
                <a:solidFill>
                  <a:srgbClr val="000000"/>
                </a:solidFill>
                <a:latin typeface="Open Sans Bold"/>
              </a:rPr>
              <a:t>Distances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1802148" y="3484034"/>
            <a:ext cx="3099758" cy="8158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376"/>
              </a:lnSpc>
              <a:spcBef>
                <a:spcPct val="0"/>
              </a:spcBef>
            </a:pPr>
            <a:r>
              <a:rPr lang="en-US" sz="2411">
                <a:solidFill>
                  <a:srgbClr val="000000"/>
                </a:solidFill>
                <a:latin typeface="Open Sans"/>
              </a:rPr>
              <a:t>Our Distance Calculating formula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</p:childTnLst>
        </p:cTn>
      </p:par>
    </p:tnLst>
  </p:timing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5412" t="426" r="2824" b="426"/>
          <a:stretch>
            <a:fillRect/>
          </a:stretch>
        </p:blipFill>
        <p:spPr>
          <a:xfrm flipH="false" flipV="false" rot="0">
            <a:off x="728493" y="2677417"/>
            <a:ext cx="8115300" cy="4932165"/>
          </a:xfrm>
          <a:prstGeom prst="rect">
            <a:avLst/>
          </a:prstGeom>
        </p:spPr>
      </p:pic>
      <p:pic>
        <p:nvPicPr>
          <p:cNvPr name="Picture 3" id="3">
            <a:hlinkClick action="ppaction://media"/>
          </p:cNvPr>
          <p:cNvPicPr>
            <a:picLocks noChangeAspect="true"/>
          </p:cNvPicPr>
          <p:nvPr>
            <a:videoFile r:link="rId6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5"/>
          <a:srcRect l="31303" t="0" r="370" b="0"/>
          <a:stretch>
            <a:fillRect/>
          </a:stretch>
        </p:blipFill>
        <p:spPr>
          <a:xfrm flipH="false" flipV="false" rot="0">
            <a:off x="9670124" y="2677417"/>
            <a:ext cx="8323996" cy="4932165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728493" y="378734"/>
            <a:ext cx="16230600" cy="1076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8400"/>
              </a:lnSpc>
              <a:spcBef>
                <a:spcPct val="0"/>
              </a:spcBef>
            </a:pPr>
            <a:r>
              <a:rPr lang="en-US" sz="7000">
                <a:solidFill>
                  <a:srgbClr val="000000"/>
                </a:solidFill>
                <a:latin typeface="Open Sans Bold"/>
              </a:rPr>
              <a:t>Products Comparison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152907" y="8225583"/>
            <a:ext cx="6787765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Open Sans"/>
              </a:rPr>
              <a:t>Movement detection with existing commercial product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932219" y="8225583"/>
            <a:ext cx="5548802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Open Sans"/>
              </a:rPr>
              <a:t>Our object tracking with distance calculation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152907" y="8700504"/>
            <a:ext cx="6787765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Open Sans"/>
              </a:rPr>
              <a:t>Yes, the product is “detecting”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174554" y="4002715"/>
            <a:ext cx="6638335" cy="4958006"/>
          </a:xfrm>
          <a:custGeom>
            <a:avLst/>
            <a:gdLst/>
            <a:ahLst/>
            <a:cxnLst/>
            <a:rect r="r" b="b" t="t" l="l"/>
            <a:pathLst>
              <a:path h="4958006" w="6638335">
                <a:moveTo>
                  <a:pt x="0" y="0"/>
                </a:moveTo>
                <a:lnTo>
                  <a:pt x="6638335" y="0"/>
                </a:lnTo>
                <a:lnTo>
                  <a:pt x="6638335" y="4958007"/>
                </a:lnTo>
                <a:lnTo>
                  <a:pt x="0" y="495800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605477" y="1656951"/>
            <a:ext cx="6931661" cy="73037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199"/>
              </a:lnSpc>
            </a:pPr>
            <a:r>
              <a:rPr lang="en-US" sz="2799">
                <a:solidFill>
                  <a:srgbClr val="000000"/>
                </a:solidFill>
                <a:latin typeface="Open Sans"/>
              </a:rPr>
              <a:t>More data and more cameras allow us to make a more accurate model without needing to confine animals to smaller spaces. (Meeting communities where they are)</a:t>
            </a:r>
          </a:p>
          <a:p>
            <a:pPr>
              <a:lnSpc>
                <a:spcPts val="4199"/>
              </a:lnSpc>
            </a:pPr>
          </a:p>
          <a:p>
            <a:pPr>
              <a:lnSpc>
                <a:spcPts val="4199"/>
              </a:lnSpc>
            </a:pPr>
            <a:r>
              <a:rPr lang="en-US" sz="2799">
                <a:solidFill>
                  <a:srgbClr val="000000"/>
                </a:solidFill>
                <a:latin typeface="Open Sans"/>
              </a:rPr>
              <a:t>Potential errors in our model can be minimized with the expertise of farmers. (We provide information, not decisions)</a:t>
            </a:r>
          </a:p>
          <a:p>
            <a:pPr>
              <a:lnSpc>
                <a:spcPts val="4199"/>
              </a:lnSpc>
            </a:pPr>
          </a:p>
          <a:p>
            <a:pPr algn="l" marL="0" indent="0" lvl="0">
              <a:lnSpc>
                <a:spcPts val="419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Open Sans"/>
              </a:rPr>
              <a:t>Our solution avoid replacing existing labor. Instead it acts as a compliment to existing farmers! (And helps livestock stay healthy!)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28700" y="1028700"/>
            <a:ext cx="6930043" cy="21776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8573"/>
              </a:lnSpc>
              <a:spcBef>
                <a:spcPct val="0"/>
              </a:spcBef>
            </a:pPr>
            <a:r>
              <a:rPr lang="en-US" sz="7144">
                <a:solidFill>
                  <a:srgbClr val="000000"/>
                </a:solidFill>
                <a:latin typeface="Open Sans Bold"/>
              </a:rPr>
              <a:t>Ethical Considerations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319981" y="4570006"/>
            <a:ext cx="4344840" cy="4589849"/>
          </a:xfrm>
          <a:custGeom>
            <a:avLst/>
            <a:gdLst/>
            <a:ahLst/>
            <a:cxnLst/>
            <a:rect r="r" b="b" t="t" l="l"/>
            <a:pathLst>
              <a:path h="4589849" w="4344840">
                <a:moveTo>
                  <a:pt x="0" y="0"/>
                </a:moveTo>
                <a:lnTo>
                  <a:pt x="4344840" y="0"/>
                </a:lnTo>
                <a:lnTo>
                  <a:pt x="4344840" y="4589849"/>
                </a:lnTo>
                <a:lnTo>
                  <a:pt x="0" y="458984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21619" t="-11224" r="-3180" b="-17361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053664" y="4570006"/>
            <a:ext cx="4344840" cy="4589849"/>
          </a:xfrm>
          <a:custGeom>
            <a:avLst/>
            <a:gdLst/>
            <a:ahLst/>
            <a:cxnLst/>
            <a:rect r="r" b="b" t="t" l="l"/>
            <a:pathLst>
              <a:path h="4589849" w="4344840">
                <a:moveTo>
                  <a:pt x="0" y="0"/>
                </a:moveTo>
                <a:lnTo>
                  <a:pt x="4344839" y="0"/>
                </a:lnTo>
                <a:lnTo>
                  <a:pt x="4344839" y="4589849"/>
                </a:lnTo>
                <a:lnTo>
                  <a:pt x="0" y="458984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21619" t="-11224" r="-3180" b="-17361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11623179" y="4570006"/>
            <a:ext cx="4344840" cy="4589849"/>
          </a:xfrm>
          <a:custGeom>
            <a:avLst/>
            <a:gdLst/>
            <a:ahLst/>
            <a:cxnLst/>
            <a:rect r="r" b="b" t="t" l="l"/>
            <a:pathLst>
              <a:path h="4589849" w="4344840">
                <a:moveTo>
                  <a:pt x="0" y="0"/>
                </a:moveTo>
                <a:lnTo>
                  <a:pt x="4344840" y="0"/>
                </a:lnTo>
                <a:lnTo>
                  <a:pt x="4344840" y="4589849"/>
                </a:lnTo>
                <a:lnTo>
                  <a:pt x="0" y="458984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-21619" t="-11224" r="-3180" b="-17361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2584833" y="5388510"/>
            <a:ext cx="3815135" cy="2656184"/>
            <a:chOff x="0" y="0"/>
            <a:chExt cx="5086846" cy="3541579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1480369"/>
              <a:ext cx="5086846" cy="20612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120"/>
                </a:lnSpc>
              </a:pPr>
              <a:r>
                <a:rPr lang="en-US" sz="2400">
                  <a:solidFill>
                    <a:srgbClr val="000000"/>
                  </a:solidFill>
                  <a:latin typeface="Open Sans Bold"/>
                </a:rPr>
                <a:t>We have successfully implemented our AI solution using existing technology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2303317" y="-38100"/>
              <a:ext cx="480212" cy="115095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189"/>
                </a:lnSpc>
              </a:pPr>
              <a:r>
                <a:rPr lang="en-US" sz="5530">
                  <a:solidFill>
                    <a:srgbClr val="000000"/>
                  </a:solidFill>
                  <a:latin typeface="Open Sans Bold"/>
                </a:rPr>
                <a:t>1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7653363" y="5388510"/>
            <a:ext cx="3145441" cy="1877891"/>
            <a:chOff x="0" y="0"/>
            <a:chExt cx="4193922" cy="2503854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1484044"/>
              <a:ext cx="4193922" cy="10198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120"/>
                </a:lnSpc>
              </a:pPr>
              <a:r>
                <a:rPr lang="en-US" sz="2400">
                  <a:solidFill>
                    <a:srgbClr val="000000"/>
                  </a:solidFill>
                  <a:latin typeface="Open Sans Bold"/>
                </a:rPr>
                <a:t>Our model is cost effective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1856855" y="-38100"/>
              <a:ext cx="480212" cy="115095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189"/>
                </a:lnSpc>
              </a:pPr>
              <a:r>
                <a:rPr lang="en-US" sz="5530">
                  <a:solidFill>
                    <a:srgbClr val="000000"/>
                  </a:solidFill>
                  <a:latin typeface="Open Sans Bold"/>
                </a:rPr>
                <a:t>2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1888032" y="5388510"/>
            <a:ext cx="3815135" cy="2265659"/>
            <a:chOff x="0" y="0"/>
            <a:chExt cx="5086846" cy="3020879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1480369"/>
              <a:ext cx="5086846" cy="154051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120"/>
                </a:lnSpc>
              </a:pPr>
              <a:r>
                <a:rPr lang="en-US" sz="2400">
                  <a:solidFill>
                    <a:srgbClr val="000000"/>
                  </a:solidFill>
                  <a:latin typeface="Open Sans Bold"/>
                </a:rPr>
                <a:t>Potential market:</a:t>
              </a:r>
            </a:p>
            <a:p>
              <a:pPr algn="ctr">
                <a:lnSpc>
                  <a:spcPts val="3120"/>
                </a:lnSpc>
              </a:pPr>
              <a:r>
                <a:rPr lang="en-US" sz="2400">
                  <a:solidFill>
                    <a:srgbClr val="000000"/>
                  </a:solidFill>
                  <a:latin typeface="Open Sans Bold"/>
                </a:rPr>
                <a:t>Business to Business</a:t>
              </a:r>
            </a:p>
            <a:p>
              <a:pPr algn="ctr" marL="0" indent="0" lvl="0">
                <a:lnSpc>
                  <a:spcPts val="3120"/>
                </a:lnSpc>
              </a:pPr>
              <a:r>
                <a:rPr lang="en-US" sz="2400">
                  <a:solidFill>
                    <a:srgbClr val="000000"/>
                  </a:solidFill>
                  <a:latin typeface="Open Sans Bold"/>
                </a:rPr>
                <a:t>Business to Consumer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2188297" y="-38100"/>
              <a:ext cx="480212" cy="115095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7189"/>
                </a:lnSpc>
              </a:pPr>
              <a:r>
                <a:rPr lang="en-US" sz="5530">
                  <a:solidFill>
                    <a:srgbClr val="000000"/>
                  </a:solidFill>
                  <a:latin typeface="Open Sans Bold"/>
                </a:rPr>
                <a:t>3</a:t>
              </a: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943807" y="1244049"/>
            <a:ext cx="14400386" cy="1457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1519"/>
              </a:lnSpc>
            </a:pPr>
            <a:r>
              <a:rPr lang="en-US" sz="9600">
                <a:solidFill>
                  <a:srgbClr val="000000"/>
                </a:solidFill>
                <a:latin typeface="Open Sans Bold"/>
              </a:rPr>
              <a:t>Feasibility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flipV="true">
            <a:off x="1028695" y="1760761"/>
            <a:ext cx="16230594" cy="38509"/>
          </a:xfrm>
          <a:prstGeom prst="line">
            <a:avLst/>
          </a:prstGeom>
          <a:ln cap="flat" w="9525">
            <a:solidFill>
              <a:srgbClr val="2B2C3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3" id="3"/>
          <p:cNvSpPr txBox="true"/>
          <p:nvPr/>
        </p:nvSpPr>
        <p:spPr>
          <a:xfrm rot="0">
            <a:off x="1006871" y="942975"/>
            <a:ext cx="16230600" cy="6510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5200"/>
              </a:lnSpc>
              <a:spcBef>
                <a:spcPct val="0"/>
              </a:spcBef>
            </a:pPr>
            <a:r>
              <a:rPr lang="en-US" sz="3714" spc="843">
                <a:solidFill>
                  <a:srgbClr val="2B2C30"/>
                </a:solidFill>
                <a:latin typeface="Public Sans Bold"/>
              </a:rPr>
              <a:t>IMPACT POTENTIAL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-102505" y="2260635"/>
            <a:ext cx="11309601" cy="11309601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2B2C30"/>
              </a:solidFill>
              <a:prstDash val="solid"/>
              <a:miter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2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052197" y="4535268"/>
            <a:ext cx="9000196" cy="9000196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2B2C30"/>
              </a:solidFill>
              <a:prstDash val="solid"/>
              <a:miter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20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2260382" y="7254536"/>
            <a:ext cx="6583826" cy="6583826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sq">
              <a:solidFill>
                <a:srgbClr val="2B2C30"/>
              </a:solidFill>
              <a:prstDash val="solid"/>
              <a:miter/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76200" y="85725"/>
              <a:ext cx="660400" cy="6508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20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2991928" y="5138727"/>
            <a:ext cx="5120733" cy="16194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659"/>
              </a:lnSpc>
            </a:pPr>
            <a:r>
              <a:rPr lang="en-US" sz="8537">
                <a:solidFill>
                  <a:srgbClr val="2B2C30"/>
                </a:solidFill>
                <a:latin typeface="Public Sans Bold"/>
              </a:rPr>
              <a:t>USA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627792" y="8006126"/>
            <a:ext cx="5849007" cy="16194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659"/>
              </a:lnSpc>
            </a:pPr>
            <a:r>
              <a:rPr lang="en-US" sz="8537">
                <a:solidFill>
                  <a:srgbClr val="2B2C30"/>
                </a:solidFill>
                <a:latin typeface="Public Sans Bold"/>
              </a:rPr>
              <a:t>IOWA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991928" y="2556681"/>
            <a:ext cx="5120733" cy="16194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659"/>
              </a:lnSpc>
            </a:pPr>
            <a:r>
              <a:rPr lang="en-US" sz="8537">
                <a:solidFill>
                  <a:srgbClr val="2B2C30"/>
                </a:solidFill>
                <a:latin typeface="Public Sans Bold"/>
              </a:rPr>
              <a:t>GLOBE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12112905" y="2312790"/>
            <a:ext cx="5146395" cy="6117266"/>
            <a:chOff x="0" y="0"/>
            <a:chExt cx="6861860" cy="8156355"/>
          </a:xfrm>
        </p:grpSpPr>
        <p:sp>
          <p:nvSpPr>
            <p:cNvPr name="TextBox 17" id="17"/>
            <p:cNvSpPr txBox="true"/>
            <p:nvPr/>
          </p:nvSpPr>
          <p:spPr>
            <a:xfrm rot="0">
              <a:off x="0" y="-66675"/>
              <a:ext cx="6861860" cy="63224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919"/>
                </a:lnSpc>
              </a:pPr>
              <a:r>
                <a:rPr lang="en-US" sz="2799">
                  <a:solidFill>
                    <a:srgbClr val="2B2C30"/>
                  </a:solidFill>
                  <a:latin typeface="Public Sans Bold"/>
                </a:rPr>
                <a:t>Improve Productivity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0" y="743374"/>
              <a:ext cx="6861860" cy="17517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659"/>
                </a:lnSpc>
              </a:pPr>
              <a:r>
                <a:rPr lang="en-US" sz="1899">
                  <a:solidFill>
                    <a:srgbClr val="2B2C30"/>
                  </a:solidFill>
                  <a:latin typeface="Public Sans"/>
                </a:rPr>
                <a:t>Final product would serve to lessen the requirements of a labor-intensive industry, Making even small improvements in such a large space leads to massive benefits!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0" y="2986189"/>
              <a:ext cx="6861860" cy="63224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919"/>
                </a:lnSpc>
              </a:pPr>
              <a:r>
                <a:rPr lang="en-US" sz="2799">
                  <a:solidFill>
                    <a:srgbClr val="2B2C30"/>
                  </a:solidFill>
                  <a:latin typeface="Public Sans Bold"/>
                </a:rPr>
                <a:t>Machine Learning Adoption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0" y="3796238"/>
              <a:ext cx="6861860" cy="13072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659"/>
                </a:lnSpc>
              </a:pPr>
              <a:r>
                <a:rPr lang="en-US" sz="1899">
                  <a:solidFill>
                    <a:srgbClr val="2B2C30"/>
                  </a:solidFill>
                  <a:latin typeface="Public Sans"/>
                </a:rPr>
                <a:t>Our product stands to offer a machine learning solution to a community who have large demands, but can be underserved.</a:t>
              </a:r>
            </a:p>
          </p:txBody>
        </p:sp>
        <p:sp>
          <p:nvSpPr>
            <p:cNvPr name="TextBox 21" id="21"/>
            <p:cNvSpPr txBox="true"/>
            <p:nvPr/>
          </p:nvSpPr>
          <p:spPr>
            <a:xfrm rot="0">
              <a:off x="0" y="5594553"/>
              <a:ext cx="6861860" cy="63224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3919"/>
                </a:lnSpc>
              </a:pPr>
              <a:r>
                <a:rPr lang="en-US" sz="2799">
                  <a:solidFill>
                    <a:srgbClr val="2B2C30"/>
                  </a:solidFill>
                  <a:latin typeface="Public Sans Bold"/>
                </a:rPr>
                <a:t>Scalability</a:t>
              </a:r>
            </a:p>
          </p:txBody>
        </p:sp>
        <p:sp>
          <p:nvSpPr>
            <p:cNvPr name="TextBox 22" id="22"/>
            <p:cNvSpPr txBox="true"/>
            <p:nvPr/>
          </p:nvSpPr>
          <p:spPr>
            <a:xfrm rot="0">
              <a:off x="0" y="6404601"/>
              <a:ext cx="6861860" cy="175175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659"/>
                </a:lnSpc>
              </a:pPr>
              <a:r>
                <a:rPr lang="en-US" sz="1899">
                  <a:solidFill>
                    <a:srgbClr val="2B2C30"/>
                  </a:solidFill>
                  <a:latin typeface="Public Sans"/>
                </a:rPr>
                <a:t>While our solution was initially targeted within our community, it can easily be expanded to help people from many communities all over the world!</a:t>
              </a:r>
            </a:p>
          </p:txBody>
        </p:sp>
      </p:grp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8578850"/>
            <a:ext cx="16230600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000000"/>
                </a:solidFill>
                <a:latin typeface="Open Sans"/>
              </a:rPr>
              <a:t>Simple but powerful!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1123950"/>
            <a:ext cx="16230600" cy="13601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0560"/>
              </a:lnSpc>
            </a:pPr>
            <a:r>
              <a:rPr lang="en-US" sz="9600">
                <a:solidFill>
                  <a:srgbClr val="000000"/>
                </a:solidFill>
                <a:latin typeface="Open Sans Bold"/>
              </a:rPr>
              <a:t>Web App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7430289"/>
            <a:ext cx="16230600" cy="679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5599"/>
              </a:lnSpc>
              <a:spcBef>
                <a:spcPct val="0"/>
              </a:spcBef>
            </a:pPr>
            <a:r>
              <a:rPr lang="en-US" sz="3999">
                <a:solidFill>
                  <a:srgbClr val="000000"/>
                </a:solidFill>
                <a:latin typeface="Open Sans"/>
              </a:rPr>
              <a:t>Questions?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3844290"/>
            <a:ext cx="16230600" cy="2693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0560"/>
              </a:lnSpc>
            </a:pPr>
            <a:r>
              <a:rPr lang="en-US" sz="9600">
                <a:solidFill>
                  <a:srgbClr val="000000"/>
                </a:solidFill>
                <a:latin typeface="Open Sans Bold"/>
              </a:rPr>
              <a:t>No sheeps or farmers are harmed in this process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9790839" y="632872"/>
            <a:ext cx="7233079" cy="8127168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941346" y="2547253"/>
            <a:ext cx="7266330" cy="3657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000000"/>
                </a:solidFill>
                <a:latin typeface="Open Sans Bold"/>
              </a:rPr>
              <a:t>Iowa GDP Breakdown (2023)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941346" y="7095033"/>
            <a:ext cx="6122811" cy="188023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1">
              <a:lnSpc>
                <a:spcPts val="5099"/>
              </a:lnSpc>
              <a:spcBef>
                <a:spcPct val="0"/>
              </a:spcBef>
            </a:pPr>
            <a:r>
              <a:rPr lang="en-US" sz="3399">
                <a:solidFill>
                  <a:srgbClr val="000000"/>
                </a:solidFill>
                <a:latin typeface="Open Sans"/>
              </a:rPr>
              <a:t>Agriculture accounts for around sixteen billion dollars of Iowa’s GDP!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943049" y="9220200"/>
            <a:ext cx="4928660" cy="989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u="sng">
                <a:solidFill>
                  <a:srgbClr val="000000"/>
                </a:solidFill>
                <a:latin typeface="Public Sans Bold"/>
                <a:hlinkClick r:id="rId3" tooltip="https://www.nass.usda.gov/Statistics_by_State/Iowa/Publications/Other_Surveys/2024/IA-Farms-02-24.pdf"/>
              </a:rPr>
              <a:t>https://www.nass.usda.gov/Statistics_by_State/Iowa/Publications/Other_Surveys/2024/IA-Farms-02-24.pdfph text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-5187541"/>
            <a:ext cx="16230600" cy="8086438"/>
            <a:chOff x="0" y="0"/>
            <a:chExt cx="4274726" cy="2129761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274726" cy="2129761"/>
            </a:xfrm>
            <a:custGeom>
              <a:avLst/>
              <a:gdLst/>
              <a:ahLst/>
              <a:cxnLst/>
              <a:rect r="r" b="b" t="t" l="l"/>
              <a:pathLst>
                <a:path h="2129761" w="4274726">
                  <a:moveTo>
                    <a:pt x="11925" y="0"/>
                  </a:moveTo>
                  <a:lnTo>
                    <a:pt x="4262801" y="0"/>
                  </a:lnTo>
                  <a:cubicBezTo>
                    <a:pt x="4269387" y="0"/>
                    <a:pt x="4274726" y="5339"/>
                    <a:pt x="4274726" y="11925"/>
                  </a:cubicBezTo>
                  <a:lnTo>
                    <a:pt x="4274726" y="2117836"/>
                  </a:lnTo>
                  <a:cubicBezTo>
                    <a:pt x="4274726" y="2124422"/>
                    <a:pt x="4269387" y="2129761"/>
                    <a:pt x="4262801" y="2129761"/>
                  </a:cubicBezTo>
                  <a:lnTo>
                    <a:pt x="11925" y="2129761"/>
                  </a:lnTo>
                  <a:cubicBezTo>
                    <a:pt x="5339" y="2129761"/>
                    <a:pt x="0" y="2124422"/>
                    <a:pt x="0" y="2117836"/>
                  </a:cubicBezTo>
                  <a:lnTo>
                    <a:pt x="0" y="11925"/>
                  </a:lnTo>
                  <a:cubicBezTo>
                    <a:pt x="0" y="5339"/>
                    <a:pt x="5339" y="0"/>
                    <a:pt x="11925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000000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4274726" cy="218691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150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1362820" y="1143730"/>
            <a:ext cx="15562359" cy="1371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10800"/>
              </a:lnSpc>
              <a:spcBef>
                <a:spcPct val="0"/>
              </a:spcBef>
            </a:pPr>
            <a:r>
              <a:rPr lang="en-US" sz="9000">
                <a:solidFill>
                  <a:srgbClr val="000000"/>
                </a:solidFill>
                <a:latin typeface="Open Sans Bold"/>
              </a:rPr>
              <a:t>Introduction to Livestock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362820" y="4365747"/>
            <a:ext cx="3696579" cy="1931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840"/>
              </a:lnSpc>
            </a:pPr>
            <a:r>
              <a:rPr lang="en-US" sz="3000">
                <a:solidFill>
                  <a:srgbClr val="000000"/>
                </a:solidFill>
                <a:latin typeface="Open Sans"/>
              </a:rPr>
              <a:t>Monitoring is crucial, as low movement indicates an animal might be sick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7295710" y="4365747"/>
            <a:ext cx="3696579" cy="1445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840"/>
              </a:lnSpc>
            </a:pPr>
            <a:r>
              <a:rPr lang="en-US" sz="3000">
                <a:solidFill>
                  <a:srgbClr val="000000"/>
                </a:solidFill>
                <a:latin typeface="Open Sans"/>
              </a:rPr>
              <a:t>Manually monitoring cameras is time-consuming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228600" y="4365747"/>
            <a:ext cx="3696579" cy="1445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840"/>
              </a:lnSpc>
            </a:pPr>
            <a:r>
              <a:rPr lang="en-US" sz="3000">
                <a:solidFill>
                  <a:srgbClr val="000000"/>
                </a:solidFill>
                <a:latin typeface="Open Sans"/>
              </a:rPr>
              <a:t>This presents a need and an untapped source of data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92910" y="7102365"/>
            <a:ext cx="3696579" cy="1445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840"/>
              </a:lnSpc>
            </a:pPr>
            <a:r>
              <a:rPr lang="en-US" sz="3000">
                <a:solidFill>
                  <a:srgbClr val="000000"/>
                </a:solidFill>
                <a:latin typeface="Open Sans"/>
              </a:rPr>
              <a:t>Many farmers are unable to regularly monitor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298510" y="7102365"/>
            <a:ext cx="3696579" cy="1445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3840"/>
              </a:lnSpc>
            </a:pPr>
            <a:r>
              <a:rPr lang="en-US" sz="3000">
                <a:solidFill>
                  <a:srgbClr val="000000"/>
                </a:solidFill>
                <a:latin typeface="Open Sans"/>
              </a:rPr>
              <a:t>Many farmers use cameras to monitor livestock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944331" y="3844290"/>
            <a:ext cx="10777483" cy="2693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10560"/>
              </a:lnSpc>
            </a:pPr>
            <a:r>
              <a:rPr lang="en-US" sz="9600">
                <a:solidFill>
                  <a:srgbClr val="000000"/>
                </a:solidFill>
                <a:latin typeface="Open Sans Bold"/>
              </a:rPr>
              <a:t>Imagine you are a farmer...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0" y="0"/>
            <a:ext cx="18288000" cy="102870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8447474" y="6698733"/>
            <a:ext cx="7454088" cy="15624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295"/>
              </a:lnSpc>
            </a:pPr>
            <a:r>
              <a:rPr lang="en-US" sz="4843" spc="24">
                <a:solidFill>
                  <a:srgbClr val="FFFFFF"/>
                </a:solidFill>
                <a:latin typeface="Playfair Display 1"/>
              </a:rPr>
              <a:t>Tired of counting sheep yet?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9789498" y="7441137"/>
            <a:ext cx="4770041" cy="8200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75"/>
              </a:lnSpc>
              <a:spcBef>
                <a:spcPct val="0"/>
              </a:spcBef>
            </a:pPr>
            <a:r>
              <a:rPr lang="en-US" sz="4839">
                <a:solidFill>
                  <a:srgbClr val="FFFFFF"/>
                </a:solidFill>
                <a:latin typeface="Playfair Display 2"/>
              </a:rPr>
              <a:t>What about now?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447474" y="8175451"/>
            <a:ext cx="2143820" cy="8200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75"/>
              </a:lnSpc>
              <a:spcBef>
                <a:spcPct val="0"/>
              </a:spcBef>
            </a:pPr>
            <a:r>
              <a:rPr lang="en-US" sz="4839">
                <a:solidFill>
                  <a:srgbClr val="FFFFFF"/>
                </a:solidFill>
                <a:latin typeface="Playfair Display 2"/>
              </a:rPr>
              <a:t>Now? ...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362130" y="1751633"/>
            <a:ext cx="11563739" cy="1219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000000"/>
                </a:solidFill>
                <a:latin typeface="Open Sans Bold"/>
              </a:rPr>
              <a:t>Wouldn’t it be nice if...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634798" y="6134079"/>
            <a:ext cx="4580058" cy="23393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4200" spc="-84">
                <a:solidFill>
                  <a:srgbClr val="000000"/>
                </a:solidFill>
                <a:latin typeface="Open Sans Bold"/>
              </a:rPr>
              <a:t>Input: Surveillance video of local sheep farm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853971" y="6134079"/>
            <a:ext cx="4580058" cy="1177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620"/>
              </a:lnSpc>
              <a:spcBef>
                <a:spcPct val="0"/>
              </a:spcBef>
            </a:pPr>
            <a:r>
              <a:rPr lang="en-US" sz="4200" spc="-84">
                <a:solidFill>
                  <a:srgbClr val="000000"/>
                </a:solidFill>
                <a:latin typeface="Open Sans Bold"/>
              </a:rPr>
              <a:t>Output: Distance traveled of sheep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2073145" y="6134079"/>
            <a:ext cx="4580058" cy="17583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4620"/>
              </a:lnSpc>
              <a:spcBef>
                <a:spcPct val="0"/>
              </a:spcBef>
            </a:pPr>
            <a:r>
              <a:rPr lang="en-US" sz="4200" spc="-84">
                <a:solidFill>
                  <a:srgbClr val="000000"/>
                </a:solidFill>
                <a:latin typeface="Open Sans Bold"/>
              </a:rPr>
              <a:t>Enjoy a cup of coffee &amp; peace of mind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3305195" y="4166846"/>
            <a:ext cx="1239263" cy="1239263"/>
            <a:chOff x="0" y="0"/>
            <a:chExt cx="6350000" cy="6350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B9B9B9"/>
            </a:solidFill>
          </p:spPr>
        </p:sp>
      </p:grpSp>
      <p:sp>
        <p:nvSpPr>
          <p:cNvPr name="TextBox 8" id="8"/>
          <p:cNvSpPr txBox="true"/>
          <p:nvPr/>
        </p:nvSpPr>
        <p:spPr>
          <a:xfrm rot="0">
            <a:off x="3305195" y="4074833"/>
            <a:ext cx="1239263" cy="11946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10047"/>
              </a:lnSpc>
              <a:spcBef>
                <a:spcPct val="0"/>
              </a:spcBef>
            </a:pPr>
            <a:r>
              <a:rPr lang="en-US" sz="6399" spc="-159" u="none">
                <a:solidFill>
                  <a:srgbClr val="000000"/>
                </a:solidFill>
                <a:latin typeface="Open Sans Bold"/>
              </a:rPr>
              <a:t>1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8524368" y="4166846"/>
            <a:ext cx="1239263" cy="1239263"/>
            <a:chOff x="0" y="0"/>
            <a:chExt cx="6350000" cy="6350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B9B9B9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8524368" y="4074833"/>
            <a:ext cx="1239263" cy="11946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10047"/>
              </a:lnSpc>
              <a:spcBef>
                <a:spcPct val="0"/>
              </a:spcBef>
            </a:pPr>
            <a:r>
              <a:rPr lang="en-US" sz="6399" spc="-159" u="none">
                <a:solidFill>
                  <a:srgbClr val="000000"/>
                </a:solidFill>
                <a:latin typeface="Open Sans Bold"/>
              </a:rPr>
              <a:t>2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3743542" y="4166846"/>
            <a:ext cx="1239263" cy="1239263"/>
            <a:chOff x="0" y="0"/>
            <a:chExt cx="6350000" cy="63500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B9B9B9"/>
            </a:solidFill>
          </p:spPr>
        </p:sp>
      </p:grpSp>
      <p:sp>
        <p:nvSpPr>
          <p:cNvPr name="TextBox 14" id="14"/>
          <p:cNvSpPr txBox="true"/>
          <p:nvPr/>
        </p:nvSpPr>
        <p:spPr>
          <a:xfrm rot="0">
            <a:off x="13743542" y="4074833"/>
            <a:ext cx="1239263" cy="119468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1">
              <a:lnSpc>
                <a:spcPts val="10047"/>
              </a:lnSpc>
              <a:spcBef>
                <a:spcPct val="0"/>
              </a:spcBef>
            </a:pPr>
            <a:r>
              <a:rPr lang="en-US" sz="6399" spc="-159" u="none">
                <a:solidFill>
                  <a:srgbClr val="000000"/>
                </a:solidFill>
                <a:latin typeface="Open Sans Bold"/>
              </a:rPr>
              <a:t>3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1028700" y="683263"/>
          <a:ext cx="16230600" cy="9212789"/>
        </p:xfrm>
        <a:graphic>
          <a:graphicData uri="http://schemas.openxmlformats.org/drawingml/2006/table">
            <a:tbl>
              <a:tblPr/>
              <a:tblGrid>
                <a:gridCol w="4057650"/>
                <a:gridCol w="4057650"/>
                <a:gridCol w="4057650"/>
                <a:gridCol w="4057650"/>
              </a:tblGrid>
              <a:tr h="208507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Public Sans Bold"/>
                        </a:rPr>
                        <a:t>Human Labour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Public Sans Bold"/>
                        </a:rPr>
                        <a:t>Traditional Computer Algorithms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Public Sans Bold"/>
                        </a:rPr>
                        <a:t>Machine Learning/ AI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2554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Public Sans Bold"/>
                        </a:rPr>
                        <a:t>Time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FF3131"/>
                          </a:solidFill>
                          <a:latin typeface="Public Sans"/>
                        </a:rPr>
                        <a:t>Time Consuming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FF3131"/>
                          </a:solidFill>
                          <a:latin typeface="Public Sans"/>
                        </a:rPr>
                        <a:t>Not available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BF63"/>
                          </a:solidFill>
                          <a:latin typeface="Public Sans"/>
                        </a:rPr>
                        <a:t>Less Consuming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2554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Public Sans Bold"/>
                        </a:rPr>
                        <a:t>Cost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FF3131"/>
                          </a:solidFill>
                          <a:latin typeface="Public Sans"/>
                        </a:rPr>
                        <a:t>Expensive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FF3131"/>
                          </a:solidFill>
                          <a:latin typeface="Public Sans"/>
                        </a:rPr>
                        <a:t>Not available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BF63"/>
                          </a:solidFill>
                          <a:latin typeface="Public Sans"/>
                        </a:rPr>
                        <a:t>Less Expensive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2554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Public Sans Bold"/>
                        </a:rPr>
                        <a:t>Real-time monitor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FF3131"/>
                          </a:solidFill>
                          <a:latin typeface="Public Sans"/>
                        </a:rPr>
                        <a:t>Cannot achieve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FF3131"/>
                          </a:solidFill>
                          <a:latin typeface="Public Sans"/>
                        </a:rPr>
                        <a:t>Not available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BF63"/>
                          </a:solidFill>
                          <a:latin typeface="Public Sans"/>
                        </a:rPr>
                        <a:t>Possible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2554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Public Sans Bold"/>
                        </a:rPr>
                        <a:t>Adaptability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BF63"/>
                          </a:solidFill>
                          <a:latin typeface="Public Sans"/>
                        </a:rPr>
                        <a:t>Easily Adapt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FF3131"/>
                          </a:solidFill>
                          <a:latin typeface="Public Sans"/>
                        </a:rPr>
                        <a:t>Not available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BF63"/>
                          </a:solidFill>
                          <a:latin typeface="Public Sans"/>
                        </a:rPr>
                        <a:t>Efficient Adaptation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425543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0000"/>
                          </a:solidFill>
                          <a:latin typeface="Public Sans Bold"/>
                        </a:rPr>
                        <a:t>Scalability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D6B942"/>
                          </a:solidFill>
                          <a:latin typeface="Public Sans"/>
                        </a:rPr>
                        <a:t>Very Challenging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FF3131"/>
                          </a:solidFill>
                          <a:latin typeface="Public Sans"/>
                        </a:rPr>
                        <a:t>Not available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4199"/>
                        </a:lnSpc>
                        <a:defRPr/>
                      </a:pPr>
                      <a:r>
                        <a:rPr lang="en-US" sz="2999">
                          <a:solidFill>
                            <a:srgbClr val="00BF63"/>
                          </a:solidFill>
                          <a:latin typeface="Public Sans"/>
                        </a:rPr>
                        <a:t>Very Scalable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929320" y="2178090"/>
            <a:ext cx="6127835" cy="6127835"/>
          </a:xfrm>
          <a:custGeom>
            <a:avLst/>
            <a:gdLst/>
            <a:ahLst/>
            <a:cxnLst/>
            <a:rect r="r" b="b" t="t" l="l"/>
            <a:pathLst>
              <a:path h="6127835" w="6127835">
                <a:moveTo>
                  <a:pt x="0" y="0"/>
                </a:moveTo>
                <a:lnTo>
                  <a:pt x="6127835" y="0"/>
                </a:lnTo>
                <a:lnTo>
                  <a:pt x="6127835" y="6127835"/>
                </a:lnTo>
                <a:lnTo>
                  <a:pt x="0" y="612783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59927" t="-8187" r="-60246" b="-6853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9881851" y="3636492"/>
            <a:ext cx="5532090" cy="1219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9600"/>
              </a:lnSpc>
              <a:spcBef>
                <a:spcPct val="0"/>
              </a:spcBef>
            </a:pPr>
            <a:r>
              <a:rPr lang="en-US" sz="8000">
                <a:solidFill>
                  <a:srgbClr val="000000"/>
                </a:solidFill>
                <a:latin typeface="Open Sans Bold"/>
              </a:rPr>
              <a:t>YOLOv8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9881851" y="5165808"/>
            <a:ext cx="5532090" cy="25888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 marL="0" indent="0" lvl="0">
              <a:lnSpc>
                <a:spcPts val="419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Open Sans"/>
              </a:rPr>
              <a:t>Out of a variety of models for object detection, our team choose YOLO for its simple architecture and capability to perform real-time monitoring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FEEE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>
            <a:off x="890418" y="5683872"/>
            <a:ext cx="16068675" cy="0"/>
          </a:xfrm>
          <a:prstGeom prst="line">
            <a:avLst/>
          </a:prstGeom>
          <a:ln cap="rnd" w="19050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grpSp>
        <p:nvGrpSpPr>
          <p:cNvPr name="Group 3" id="3"/>
          <p:cNvGrpSpPr/>
          <p:nvPr/>
        </p:nvGrpSpPr>
        <p:grpSpPr>
          <a:xfrm rot="0">
            <a:off x="728493" y="5521947"/>
            <a:ext cx="323850" cy="323850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5017052" y="5512422"/>
            <a:ext cx="323850" cy="323850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9305610" y="5512422"/>
            <a:ext cx="323850" cy="323850"/>
            <a:chOff x="0" y="0"/>
            <a:chExt cx="6350000" cy="6350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3594169" y="5512422"/>
            <a:ext cx="323850" cy="323850"/>
            <a:chOff x="0" y="0"/>
            <a:chExt cx="6350000" cy="6350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000000"/>
            </a:solidFill>
          </p:spPr>
        </p:sp>
      </p:grpSp>
      <p:pic>
        <p:nvPicPr>
          <p:cNvPr name="Picture 11" id="11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657" t="0" r="657" b="0"/>
          <a:stretch>
            <a:fillRect/>
          </a:stretch>
        </p:blipFill>
        <p:spPr>
          <a:xfrm flipH="false" flipV="false" rot="0">
            <a:off x="8713949" y="2587540"/>
            <a:ext cx="4548248" cy="2592502"/>
          </a:xfrm>
          <a:prstGeom prst="rect">
            <a:avLst/>
          </a:prstGeom>
        </p:spPr>
      </p:pic>
      <p:sp>
        <p:nvSpPr>
          <p:cNvPr name="Freeform 12" id="12"/>
          <p:cNvSpPr/>
          <p:nvPr/>
        </p:nvSpPr>
        <p:spPr>
          <a:xfrm flipH="false" flipV="false" rot="0">
            <a:off x="4526820" y="6207747"/>
            <a:ext cx="3725445" cy="3725445"/>
          </a:xfrm>
          <a:custGeom>
            <a:avLst/>
            <a:gdLst/>
            <a:ahLst/>
            <a:cxnLst/>
            <a:rect r="r" b="b" t="t" l="l"/>
            <a:pathLst>
              <a:path h="3725445" w="3725445">
                <a:moveTo>
                  <a:pt x="0" y="0"/>
                </a:moveTo>
                <a:lnTo>
                  <a:pt x="3725446" y="0"/>
                </a:lnTo>
                <a:lnTo>
                  <a:pt x="3725446" y="3725445"/>
                </a:lnTo>
                <a:lnTo>
                  <a:pt x="0" y="3725445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31538" t="0" r="-51813" b="0"/>
            </a:stretch>
          </a:blipFill>
          <a:ln cap="rnd">
            <a:noFill/>
            <a:prstDash val="solid"/>
            <a:round/>
          </a:ln>
        </p:spPr>
      </p:sp>
      <p:sp>
        <p:nvSpPr>
          <p:cNvPr name="Freeform 13" id="13"/>
          <p:cNvSpPr/>
          <p:nvPr/>
        </p:nvSpPr>
        <p:spPr>
          <a:xfrm flipH="false" flipV="false" rot="0">
            <a:off x="13108685" y="6067684"/>
            <a:ext cx="3850408" cy="3865508"/>
          </a:xfrm>
          <a:custGeom>
            <a:avLst/>
            <a:gdLst/>
            <a:ahLst/>
            <a:cxnLst/>
            <a:rect r="r" b="b" t="t" l="l"/>
            <a:pathLst>
              <a:path h="3865508" w="3850408">
                <a:moveTo>
                  <a:pt x="0" y="0"/>
                </a:moveTo>
                <a:lnTo>
                  <a:pt x="3850408" y="0"/>
                </a:lnTo>
                <a:lnTo>
                  <a:pt x="3850408" y="3865508"/>
                </a:lnTo>
                <a:lnTo>
                  <a:pt x="0" y="386550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728493" y="6122022"/>
            <a:ext cx="3364925" cy="450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3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Open Sans Bold"/>
              </a:rPr>
              <a:t>Video/Frames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28493" y="6838937"/>
            <a:ext cx="3364925" cy="1470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Open Sans"/>
              </a:rPr>
              <a:t>Our team recorded hours of sheep surveillance footage and broke that into many frames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5017052" y="2584450"/>
            <a:ext cx="3364925" cy="450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3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Open Sans Bold"/>
              </a:rPr>
              <a:t>Measurement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5017052" y="3301365"/>
            <a:ext cx="3364925" cy="1842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Open Sans"/>
              </a:rPr>
              <a:t>Our team traveled on site to collect distances which could be translated into travel output from our model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305610" y="6122022"/>
            <a:ext cx="3364925" cy="450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3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Open Sans Bold"/>
              </a:rPr>
              <a:t>Annotation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305610" y="6838937"/>
            <a:ext cx="3364925" cy="1842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Open Sans"/>
              </a:rPr>
              <a:t>Across our team, we spent a many labeling sheep using the tools on Roboflow, which we used to train our model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3594169" y="2584450"/>
            <a:ext cx="3364925" cy="450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3639"/>
              </a:lnSpc>
              <a:spcBef>
                <a:spcPct val="0"/>
              </a:spcBef>
            </a:pPr>
            <a:r>
              <a:rPr lang="en-US" sz="2799">
                <a:solidFill>
                  <a:srgbClr val="000000"/>
                </a:solidFill>
                <a:latin typeface="Open Sans Bold"/>
              </a:rPr>
              <a:t>Augmentation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3594169" y="3301365"/>
            <a:ext cx="3364925" cy="1470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40"/>
              </a:lnSpc>
              <a:spcBef>
                <a:spcPct val="0"/>
              </a:spcBef>
            </a:pPr>
            <a:r>
              <a:rPr lang="en-US" sz="2100">
                <a:solidFill>
                  <a:srgbClr val="000000"/>
                </a:solidFill>
                <a:latin typeface="Open Sans"/>
              </a:rPr>
              <a:t>We transformed our annotated images to improve the generalization ability of our model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728493" y="378734"/>
            <a:ext cx="16230600" cy="1076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8400"/>
              </a:lnSpc>
              <a:spcBef>
                <a:spcPct val="0"/>
              </a:spcBef>
            </a:pPr>
            <a:r>
              <a:rPr lang="en-US" sz="7000">
                <a:solidFill>
                  <a:srgbClr val="000000"/>
                </a:solidFill>
                <a:latin typeface="Open Sans Bold"/>
              </a:rPr>
              <a:t>Machine Learning Pipeline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728493" y="1455059"/>
            <a:ext cx="16230600" cy="800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6360"/>
              </a:lnSpc>
              <a:spcBef>
                <a:spcPct val="0"/>
              </a:spcBef>
            </a:pPr>
            <a:r>
              <a:rPr lang="en-US" sz="5300">
                <a:solidFill>
                  <a:srgbClr val="000000"/>
                </a:solidFill>
                <a:latin typeface="Open Sans"/>
              </a:rPr>
              <a:t>Data Collection and Preparation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DAGC0l69Hn8</dc:identifier>
  <dcterms:modified xsi:type="dcterms:W3CDTF">2011-08-01T06:04:30Z</dcterms:modified>
  <cp:revision>1</cp:revision>
  <dc:title>Shepherd</dc:title>
</cp:coreProperties>
</file>

<file path=docProps/thumbnail.jpeg>
</file>